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gif" ContentType="image/gif"/>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033" autoAdjust="0"/>
  </p:normalViewPr>
  <p:slideViewPr>
    <p:cSldViewPr snapToGrid="0" snapToObjects="1">
      <p:cViewPr>
        <p:scale>
          <a:sx n="100" d="100"/>
          <a:sy n="100" d="100"/>
        </p:scale>
        <p:origin x="-152" y="-1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B4944C-237D-9A40-A3D3-6E7D97EB3556}" type="datetimeFigureOut">
              <a:rPr lang="en-US" smtClean="0"/>
              <a:t>12/13/11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6FEA6E-D622-4D48-921F-76B73C3DC0F4}" type="slidenum">
              <a:rPr lang="en-US" smtClean="0"/>
              <a:t>‹#›</a:t>
            </a:fld>
            <a:endParaRPr lang="en-US"/>
          </a:p>
        </p:txBody>
      </p:sp>
    </p:spTree>
    <p:extLst>
      <p:ext uri="{BB962C8B-B14F-4D97-AF65-F5344CB8AC3E}">
        <p14:creationId xmlns:p14="http://schemas.microsoft.com/office/powerpoint/2010/main" val="43976834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6FEA6E-D622-4D48-921F-76B73C3DC0F4}" type="slidenum">
              <a:rPr lang="en-US" smtClean="0"/>
              <a:t>1</a:t>
            </a:fld>
            <a:endParaRPr lang="en-US"/>
          </a:p>
        </p:txBody>
      </p:sp>
    </p:spTree>
    <p:extLst>
      <p:ext uri="{BB962C8B-B14F-4D97-AF65-F5344CB8AC3E}">
        <p14:creationId xmlns:p14="http://schemas.microsoft.com/office/powerpoint/2010/main" val="881557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F671E0-B9AA-F84B-901F-565C61E523A8}" type="datetimeFigureOut">
              <a:rPr lang="en-US" smtClean="0"/>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19D17-940C-694B-B209-4074A26950CC}" type="slidenum">
              <a:rPr lang="en-US" smtClean="0"/>
              <a:t>‹#›</a:t>
            </a:fld>
            <a:endParaRPr lang="en-US"/>
          </a:p>
        </p:txBody>
      </p:sp>
    </p:spTree>
    <p:extLst>
      <p:ext uri="{BB962C8B-B14F-4D97-AF65-F5344CB8AC3E}">
        <p14:creationId xmlns:p14="http://schemas.microsoft.com/office/powerpoint/2010/main" val="2263820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F671E0-B9AA-F84B-901F-565C61E523A8}" type="datetimeFigureOut">
              <a:rPr lang="en-US" smtClean="0"/>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19D17-940C-694B-B209-4074A26950CC}" type="slidenum">
              <a:rPr lang="en-US" smtClean="0"/>
              <a:t>‹#›</a:t>
            </a:fld>
            <a:endParaRPr lang="en-US"/>
          </a:p>
        </p:txBody>
      </p:sp>
    </p:spTree>
    <p:extLst>
      <p:ext uri="{BB962C8B-B14F-4D97-AF65-F5344CB8AC3E}">
        <p14:creationId xmlns:p14="http://schemas.microsoft.com/office/powerpoint/2010/main" val="1654170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F671E0-B9AA-F84B-901F-565C61E523A8}" type="datetimeFigureOut">
              <a:rPr lang="en-US" smtClean="0"/>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19D17-940C-694B-B209-4074A26950CC}" type="slidenum">
              <a:rPr lang="en-US" smtClean="0"/>
              <a:t>‹#›</a:t>
            </a:fld>
            <a:endParaRPr lang="en-US"/>
          </a:p>
        </p:txBody>
      </p:sp>
    </p:spTree>
    <p:extLst>
      <p:ext uri="{BB962C8B-B14F-4D97-AF65-F5344CB8AC3E}">
        <p14:creationId xmlns:p14="http://schemas.microsoft.com/office/powerpoint/2010/main" val="2362892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F671E0-B9AA-F84B-901F-565C61E523A8}" type="datetimeFigureOut">
              <a:rPr lang="en-US" smtClean="0"/>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19D17-940C-694B-B209-4074A26950CC}" type="slidenum">
              <a:rPr lang="en-US" smtClean="0"/>
              <a:t>‹#›</a:t>
            </a:fld>
            <a:endParaRPr lang="en-US"/>
          </a:p>
        </p:txBody>
      </p:sp>
    </p:spTree>
    <p:extLst>
      <p:ext uri="{BB962C8B-B14F-4D97-AF65-F5344CB8AC3E}">
        <p14:creationId xmlns:p14="http://schemas.microsoft.com/office/powerpoint/2010/main" val="2251148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F671E0-B9AA-F84B-901F-565C61E523A8}" type="datetimeFigureOut">
              <a:rPr lang="en-US" smtClean="0"/>
              <a:t>12/13/11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19D17-940C-694B-B209-4074A26950CC}" type="slidenum">
              <a:rPr lang="en-US" smtClean="0"/>
              <a:t>‹#›</a:t>
            </a:fld>
            <a:endParaRPr lang="en-US"/>
          </a:p>
        </p:txBody>
      </p:sp>
    </p:spTree>
    <p:extLst>
      <p:ext uri="{BB962C8B-B14F-4D97-AF65-F5344CB8AC3E}">
        <p14:creationId xmlns:p14="http://schemas.microsoft.com/office/powerpoint/2010/main" val="156761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F671E0-B9AA-F84B-901F-565C61E523A8}" type="datetimeFigureOut">
              <a:rPr lang="en-US" smtClean="0"/>
              <a:t>12/13/11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19D17-940C-694B-B209-4074A26950CC}" type="slidenum">
              <a:rPr lang="en-US" smtClean="0"/>
              <a:t>‹#›</a:t>
            </a:fld>
            <a:endParaRPr lang="en-US"/>
          </a:p>
        </p:txBody>
      </p:sp>
    </p:spTree>
    <p:extLst>
      <p:ext uri="{BB962C8B-B14F-4D97-AF65-F5344CB8AC3E}">
        <p14:creationId xmlns:p14="http://schemas.microsoft.com/office/powerpoint/2010/main" val="1294611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F671E0-B9AA-F84B-901F-565C61E523A8}" type="datetimeFigureOut">
              <a:rPr lang="en-US" smtClean="0"/>
              <a:t>12/13/11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719D17-940C-694B-B209-4074A26950CC}" type="slidenum">
              <a:rPr lang="en-US" smtClean="0"/>
              <a:t>‹#›</a:t>
            </a:fld>
            <a:endParaRPr lang="en-US"/>
          </a:p>
        </p:txBody>
      </p:sp>
    </p:spTree>
    <p:extLst>
      <p:ext uri="{BB962C8B-B14F-4D97-AF65-F5344CB8AC3E}">
        <p14:creationId xmlns:p14="http://schemas.microsoft.com/office/powerpoint/2010/main" val="1890507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F671E0-B9AA-F84B-901F-565C61E523A8}" type="datetimeFigureOut">
              <a:rPr lang="en-US" smtClean="0"/>
              <a:t>12/13/11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719D17-940C-694B-B209-4074A26950CC}" type="slidenum">
              <a:rPr lang="en-US" smtClean="0"/>
              <a:t>‹#›</a:t>
            </a:fld>
            <a:endParaRPr lang="en-US"/>
          </a:p>
        </p:txBody>
      </p:sp>
    </p:spTree>
    <p:extLst>
      <p:ext uri="{BB962C8B-B14F-4D97-AF65-F5344CB8AC3E}">
        <p14:creationId xmlns:p14="http://schemas.microsoft.com/office/powerpoint/2010/main" val="3505739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F671E0-B9AA-F84B-901F-565C61E523A8}" type="datetimeFigureOut">
              <a:rPr lang="en-US" smtClean="0"/>
              <a:t>12/13/11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719D17-940C-694B-B209-4074A26950CC}" type="slidenum">
              <a:rPr lang="en-US" smtClean="0"/>
              <a:t>‹#›</a:t>
            </a:fld>
            <a:endParaRPr lang="en-US"/>
          </a:p>
        </p:txBody>
      </p:sp>
    </p:spTree>
    <p:extLst>
      <p:ext uri="{BB962C8B-B14F-4D97-AF65-F5344CB8AC3E}">
        <p14:creationId xmlns:p14="http://schemas.microsoft.com/office/powerpoint/2010/main" val="1273864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F671E0-B9AA-F84B-901F-565C61E523A8}" type="datetimeFigureOut">
              <a:rPr lang="en-US" smtClean="0"/>
              <a:t>12/13/11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19D17-940C-694B-B209-4074A26950CC}" type="slidenum">
              <a:rPr lang="en-US" smtClean="0"/>
              <a:t>‹#›</a:t>
            </a:fld>
            <a:endParaRPr lang="en-US"/>
          </a:p>
        </p:txBody>
      </p:sp>
    </p:spTree>
    <p:extLst>
      <p:ext uri="{BB962C8B-B14F-4D97-AF65-F5344CB8AC3E}">
        <p14:creationId xmlns:p14="http://schemas.microsoft.com/office/powerpoint/2010/main" val="455635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F671E0-B9AA-F84B-901F-565C61E523A8}" type="datetimeFigureOut">
              <a:rPr lang="en-US" smtClean="0"/>
              <a:t>12/13/11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19D17-940C-694B-B209-4074A26950CC}" type="slidenum">
              <a:rPr lang="en-US" smtClean="0"/>
              <a:t>‹#›</a:t>
            </a:fld>
            <a:endParaRPr lang="en-US"/>
          </a:p>
        </p:txBody>
      </p:sp>
    </p:spTree>
    <p:extLst>
      <p:ext uri="{BB962C8B-B14F-4D97-AF65-F5344CB8AC3E}">
        <p14:creationId xmlns:p14="http://schemas.microsoft.com/office/powerpoint/2010/main" val="15686390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F671E0-B9AA-F84B-901F-565C61E523A8}" type="datetimeFigureOut">
              <a:rPr lang="en-US" smtClean="0"/>
              <a:t>12/13/11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719D17-940C-694B-B209-4074A26950CC}" type="slidenum">
              <a:rPr lang="en-US" smtClean="0"/>
              <a:t>‹#›</a:t>
            </a:fld>
            <a:endParaRPr lang="en-US"/>
          </a:p>
        </p:txBody>
      </p:sp>
    </p:spTree>
    <p:extLst>
      <p:ext uri="{BB962C8B-B14F-4D97-AF65-F5344CB8AC3E}">
        <p14:creationId xmlns:p14="http://schemas.microsoft.com/office/powerpoint/2010/main" val="482355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gif"/><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ppp bann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0"/>
            <a:ext cx="9144000" cy="642868"/>
          </a:xfrm>
          <a:prstGeom prst="rect">
            <a:avLst/>
          </a:prstGeom>
        </p:spPr>
      </p:pic>
      <p:pic>
        <p:nvPicPr>
          <p:cNvPr id="4" name="Picture 3" descr="PPP harding 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299" y="-120650"/>
            <a:ext cx="2476500" cy="928688"/>
          </a:xfrm>
          <a:prstGeom prst="rect">
            <a:avLst/>
          </a:prstGeom>
        </p:spPr>
      </p:pic>
      <p:pic>
        <p:nvPicPr>
          <p:cNvPr id="5" name="Picture 4" descr="PPP how air escapes.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60920" y="1331582"/>
            <a:ext cx="3810000" cy="3530600"/>
          </a:xfrm>
          <a:prstGeom prst="rect">
            <a:avLst/>
          </a:prstGeom>
        </p:spPr>
      </p:pic>
      <p:sp>
        <p:nvSpPr>
          <p:cNvPr id="7" name="TextBox 6"/>
          <p:cNvSpPr txBox="1"/>
          <p:nvPr/>
        </p:nvSpPr>
        <p:spPr>
          <a:xfrm>
            <a:off x="4254500" y="-52318"/>
            <a:ext cx="5032375" cy="707886"/>
          </a:xfrm>
          <a:prstGeom prst="rect">
            <a:avLst/>
          </a:prstGeom>
          <a:noFill/>
        </p:spPr>
        <p:txBody>
          <a:bodyPr wrap="square" rtlCol="0">
            <a:spAutoFit/>
          </a:bodyPr>
          <a:lstStyle/>
          <a:p>
            <a:r>
              <a:rPr lang="en-US" sz="4000" b="1" dirty="0" smtClean="0">
                <a:latin typeface="Tahoma"/>
                <a:cs typeface="Tahoma"/>
              </a:rPr>
              <a:t>Home Ventilation</a:t>
            </a:r>
            <a:endParaRPr lang="en-US" sz="4000" b="1" dirty="0">
              <a:latin typeface="Tahoma"/>
              <a:cs typeface="Tahoma"/>
            </a:endParaRPr>
          </a:p>
        </p:txBody>
      </p:sp>
      <p:sp>
        <p:nvSpPr>
          <p:cNvPr id="10" name="Rectangle 9"/>
          <p:cNvSpPr/>
          <p:nvPr/>
        </p:nvSpPr>
        <p:spPr>
          <a:xfrm>
            <a:off x="8770920" y="6387584"/>
            <a:ext cx="301660" cy="369332"/>
          </a:xfrm>
          <a:prstGeom prst="rect">
            <a:avLst/>
          </a:prstGeom>
        </p:spPr>
        <p:txBody>
          <a:bodyPr wrap="none">
            <a:spAutoFit/>
          </a:bodyPr>
          <a:lstStyle/>
          <a:p>
            <a:r>
              <a:rPr lang="en-US" dirty="0" smtClean="0"/>
              <a:t>1</a:t>
            </a:r>
            <a:endParaRPr lang="en-US" dirty="0"/>
          </a:p>
        </p:txBody>
      </p:sp>
      <p:sp>
        <p:nvSpPr>
          <p:cNvPr id="11" name="Rectangle 10"/>
          <p:cNvSpPr/>
          <p:nvPr/>
        </p:nvSpPr>
        <p:spPr>
          <a:xfrm>
            <a:off x="117474" y="642868"/>
            <a:ext cx="8955106" cy="629916"/>
          </a:xfrm>
          <a:prstGeom prst="rect">
            <a:avLst/>
          </a:prstGeom>
        </p:spPr>
        <p:txBody>
          <a:bodyPr wrap="square">
            <a:spAutoFit/>
          </a:bodyPr>
          <a:lstStyle/>
          <a:p>
            <a:pPr defTabSz="820738">
              <a:lnSpc>
                <a:spcPct val="110000"/>
              </a:lnSpc>
            </a:pPr>
            <a:r>
              <a:rPr lang="en-US" sz="1600" b="1" u="sng" dirty="0" smtClean="0"/>
              <a:t>Background</a:t>
            </a:r>
            <a:r>
              <a:rPr lang="en-US" sz="1600" dirty="0" smtClean="0"/>
              <a:t>:  As Habitat homes are being built more tightly to reduce heat loss, there has been an increasing concern about the amount of fresh air coming into the house.</a:t>
            </a:r>
            <a:endParaRPr lang="en-US" sz="1600" dirty="0"/>
          </a:p>
        </p:txBody>
      </p:sp>
      <p:sp>
        <p:nvSpPr>
          <p:cNvPr id="12" name="Rectangle 11"/>
          <p:cNvSpPr/>
          <p:nvPr/>
        </p:nvSpPr>
        <p:spPr>
          <a:xfrm>
            <a:off x="117474" y="1258334"/>
            <a:ext cx="4568826" cy="1442446"/>
          </a:xfrm>
          <a:prstGeom prst="rect">
            <a:avLst/>
          </a:prstGeom>
        </p:spPr>
        <p:txBody>
          <a:bodyPr wrap="square">
            <a:spAutoFit/>
          </a:bodyPr>
          <a:lstStyle/>
          <a:p>
            <a:pPr defTabSz="820738">
              <a:lnSpc>
                <a:spcPct val="110000"/>
              </a:lnSpc>
            </a:pPr>
            <a:r>
              <a:rPr lang="en-US" sz="1600" b="1" u="sng" dirty="0" smtClean="0"/>
              <a:t>Objectives:</a:t>
            </a:r>
          </a:p>
          <a:p>
            <a:pPr marL="168275" indent="-168275" defTabSz="820738">
              <a:lnSpc>
                <a:spcPct val="110000"/>
              </a:lnSpc>
              <a:buFont typeface="Arial" pitchFamily="34" charset="0"/>
              <a:buChar char="•"/>
            </a:pPr>
            <a:r>
              <a:rPr lang="en-US" sz="1600" dirty="0" smtClean="0"/>
              <a:t>Determine the desired level of ventilation for a habitat house in Arkansas.</a:t>
            </a:r>
          </a:p>
          <a:p>
            <a:pPr marL="168275" indent="-168275" defTabSz="820738">
              <a:lnSpc>
                <a:spcPct val="110000"/>
              </a:lnSpc>
              <a:buFont typeface="Arial" pitchFamily="34" charset="0"/>
              <a:buChar char="•"/>
            </a:pPr>
            <a:r>
              <a:rPr lang="en-US" sz="1600" dirty="0" smtClean="0"/>
              <a:t>Relate ventilation to blower door test result</a:t>
            </a:r>
            <a:endParaRPr lang="en-US" sz="1600" dirty="0" smtClean="0"/>
          </a:p>
          <a:p>
            <a:pPr marL="168275" indent="-168275" defTabSz="820738">
              <a:lnSpc>
                <a:spcPct val="110000"/>
              </a:lnSpc>
              <a:buFont typeface="Arial" pitchFamily="34" charset="0"/>
              <a:buChar char="•"/>
            </a:pPr>
            <a:r>
              <a:rPr lang="en-US" sz="1600" dirty="0" smtClean="0"/>
              <a:t>Select a few feasible ventilation solutions</a:t>
            </a:r>
          </a:p>
        </p:txBody>
      </p:sp>
      <p:sp>
        <p:nvSpPr>
          <p:cNvPr id="13" name="Rectangle 12"/>
          <p:cNvSpPr/>
          <p:nvPr/>
        </p:nvSpPr>
        <p:spPr>
          <a:xfrm>
            <a:off x="226994" y="2850447"/>
            <a:ext cx="8929706" cy="3629712"/>
          </a:xfrm>
          <a:prstGeom prst="rect">
            <a:avLst/>
          </a:prstGeom>
        </p:spPr>
        <p:txBody>
          <a:bodyPr wrap="square">
            <a:spAutoFit/>
          </a:bodyPr>
          <a:lstStyle/>
          <a:p>
            <a:pPr marL="168275" indent="-168275" defTabSz="820738">
              <a:lnSpc>
                <a:spcPct val="120000"/>
              </a:lnSpc>
            </a:pPr>
            <a:r>
              <a:rPr lang="en-US" sz="1600" b="1" u="sng" dirty="0" smtClean="0"/>
              <a:t>Findings:</a:t>
            </a:r>
            <a:endParaRPr lang="en-US" sz="1600" dirty="0" smtClean="0"/>
          </a:p>
          <a:p>
            <a:pPr marL="168275" indent="-168275" defTabSz="820738">
              <a:lnSpc>
                <a:spcPct val="120000"/>
              </a:lnSpc>
              <a:buFont typeface="Arial" pitchFamily="34" charset="0"/>
              <a:buChar char="•"/>
            </a:pPr>
            <a:r>
              <a:rPr lang="en-US" sz="1600" dirty="0" smtClean="0"/>
              <a:t>ASHRAE </a:t>
            </a:r>
            <a:r>
              <a:rPr lang="en-US" sz="1600" dirty="0" smtClean="0"/>
              <a:t>62.2 requires </a:t>
            </a:r>
            <a:r>
              <a:rPr lang="en-US" sz="1600" b="1" dirty="0" smtClean="0"/>
              <a:t>40.5 CFM</a:t>
            </a:r>
            <a:r>
              <a:rPr lang="en-US" sz="1600" i="1" dirty="0" smtClean="0">
                <a:solidFill>
                  <a:schemeClr val="accent6">
                    <a:lumMod val="50000"/>
                  </a:schemeClr>
                </a:solidFill>
              </a:rPr>
              <a:t> </a:t>
            </a:r>
            <a:r>
              <a:rPr lang="en-US" sz="1600" dirty="0" smtClean="0"/>
              <a:t>for 1050 ft</a:t>
            </a:r>
            <a:r>
              <a:rPr lang="en-US" sz="1600" baseline="30000" dirty="0" smtClean="0"/>
              <a:t>2 </a:t>
            </a:r>
            <a:r>
              <a:rPr lang="en-US" sz="1600" dirty="0" smtClean="0"/>
              <a:t> </a:t>
            </a:r>
          </a:p>
          <a:p>
            <a:pPr defTabSz="820738">
              <a:lnSpc>
                <a:spcPct val="120000"/>
              </a:lnSpc>
            </a:pPr>
            <a:endParaRPr lang="en-US" sz="1600" dirty="0"/>
          </a:p>
          <a:p>
            <a:pPr defTabSz="820738">
              <a:lnSpc>
                <a:spcPct val="120000"/>
              </a:lnSpc>
            </a:pPr>
            <a:endParaRPr lang="en-US" sz="1600" dirty="0" smtClean="0"/>
          </a:p>
          <a:p>
            <a:pPr marL="168275" indent="-168275" defTabSz="820738">
              <a:lnSpc>
                <a:spcPct val="120000"/>
              </a:lnSpc>
              <a:buFont typeface="Arial" pitchFamily="34" charset="0"/>
              <a:buChar char="•"/>
            </a:pPr>
            <a:r>
              <a:rPr lang="en-US" sz="1600" dirty="0" err="1" smtClean="0"/>
              <a:t>EnergyStar</a:t>
            </a:r>
            <a:r>
              <a:rPr lang="en-US" sz="1600" dirty="0" smtClean="0"/>
              <a:t> </a:t>
            </a:r>
            <a:r>
              <a:rPr lang="en-US" sz="1600" dirty="0" smtClean="0"/>
              <a:t>&amp; ASHRAE require ≥ 5 AHC </a:t>
            </a:r>
            <a:endParaRPr lang="en-US" sz="1600" dirty="0" smtClean="0"/>
          </a:p>
          <a:p>
            <a:pPr defTabSz="820738">
              <a:lnSpc>
                <a:spcPct val="120000"/>
              </a:lnSpc>
            </a:pPr>
            <a:r>
              <a:rPr lang="en-US" sz="1600" dirty="0" smtClean="0"/>
              <a:t>continuous </a:t>
            </a:r>
            <a:r>
              <a:rPr lang="en-US" sz="1600" dirty="0" smtClean="0"/>
              <a:t>or ≥ 100 CFM intermittent for </a:t>
            </a:r>
            <a:r>
              <a:rPr lang="en-US" sz="1600" dirty="0" smtClean="0"/>
              <a:t>the</a:t>
            </a:r>
          </a:p>
          <a:p>
            <a:pPr defTabSz="820738">
              <a:lnSpc>
                <a:spcPct val="120000"/>
              </a:lnSpc>
            </a:pPr>
            <a:r>
              <a:rPr lang="en-US" sz="1600" dirty="0" smtClean="0"/>
              <a:t> </a:t>
            </a:r>
            <a:r>
              <a:rPr lang="en-US" sz="1600" dirty="0" smtClean="0"/>
              <a:t>kitchen and ≥ 20 CFM continuous or ≥ 50 CFM </a:t>
            </a:r>
            <a:endParaRPr lang="en-US" sz="1600" dirty="0" smtClean="0"/>
          </a:p>
          <a:p>
            <a:pPr defTabSz="820738">
              <a:lnSpc>
                <a:spcPct val="120000"/>
              </a:lnSpc>
            </a:pPr>
            <a:r>
              <a:rPr lang="en-US" sz="1600" dirty="0"/>
              <a:t> </a:t>
            </a:r>
            <a:r>
              <a:rPr lang="en-US" sz="1600" dirty="0" smtClean="0"/>
              <a:t>intermittent </a:t>
            </a:r>
            <a:r>
              <a:rPr lang="en-US" sz="1600" dirty="0" smtClean="0"/>
              <a:t>for the bathroom.</a:t>
            </a:r>
          </a:p>
          <a:p>
            <a:pPr marL="168275" indent="-168275" defTabSz="820738">
              <a:lnSpc>
                <a:spcPct val="120000"/>
              </a:lnSpc>
              <a:buFont typeface="Arial" pitchFamily="34" charset="0"/>
              <a:buChar char="•"/>
            </a:pPr>
            <a:r>
              <a:rPr lang="en-US" sz="1600" dirty="0" smtClean="0"/>
              <a:t>The International Energy Conservation Code requires a blower door test result of less than 3 ACH50</a:t>
            </a:r>
            <a:r>
              <a:rPr lang="en-US" sz="1600" dirty="0" smtClean="0"/>
              <a:t>.</a:t>
            </a:r>
          </a:p>
          <a:p>
            <a:pPr marL="168275" indent="-168275" defTabSz="820738">
              <a:lnSpc>
                <a:spcPct val="120000"/>
              </a:lnSpc>
              <a:buFont typeface="Arial" pitchFamily="34" charset="0"/>
              <a:buChar char="•"/>
            </a:pPr>
            <a:r>
              <a:rPr lang="en-US" sz="1600" dirty="0"/>
              <a:t>IECC: All homes in zones 3-8 (including Arkansas) will be required to have a whole-house mechanical ventilation system.</a:t>
            </a:r>
          </a:p>
          <a:p>
            <a:pPr marL="168275" indent="-168275" defTabSz="820738">
              <a:lnSpc>
                <a:spcPct val="120000"/>
              </a:lnSpc>
              <a:buFont typeface="Arial" pitchFamily="34" charset="0"/>
              <a:buChar char="•"/>
            </a:pPr>
            <a:endParaRPr lang="en-US" sz="1600" dirty="0" smtClean="0"/>
          </a:p>
        </p:txBody>
      </p:sp>
      <p:pic>
        <p:nvPicPr>
          <p:cNvPr id="15" name="Picture 14" descr="PPP airflow equation.png"/>
          <p:cNvPicPr>
            <a:picLocks noChangeAspect="1"/>
          </p:cNvPicPr>
          <p:nvPr/>
        </p:nvPicPr>
        <p:blipFill rotWithShape="1">
          <a:blip r:embed="rId6">
            <a:extLst>
              <a:ext uri="{28A0092B-C50C-407E-A947-70E740481C1C}">
                <a14:useLocalDpi xmlns:a14="http://schemas.microsoft.com/office/drawing/2010/main" val="0"/>
              </a:ext>
            </a:extLst>
          </a:blip>
          <a:srcRect l="674" t="15308" r="715" b="8148"/>
          <a:stretch/>
        </p:blipFill>
        <p:spPr>
          <a:xfrm>
            <a:off x="320674" y="3617582"/>
            <a:ext cx="3832067" cy="277574"/>
          </a:xfrm>
          <a:prstGeom prst="rect">
            <a:avLst/>
          </a:prstGeom>
        </p:spPr>
      </p:pic>
      <p:sp>
        <p:nvSpPr>
          <p:cNvPr id="6" name="TextBox 5"/>
          <p:cNvSpPr txBox="1"/>
          <p:nvPr/>
        </p:nvSpPr>
        <p:spPr>
          <a:xfrm>
            <a:off x="2730500" y="165070"/>
            <a:ext cx="1193093" cy="369332"/>
          </a:xfrm>
          <a:prstGeom prst="rect">
            <a:avLst/>
          </a:prstGeom>
          <a:noFill/>
        </p:spPr>
        <p:txBody>
          <a:bodyPr wrap="none" rtlCol="0">
            <a:spAutoFit/>
          </a:bodyPr>
          <a:lstStyle/>
          <a:p>
            <a:r>
              <a:rPr lang="en-US" dirty="0" smtClean="0">
                <a:latin typeface="Tahoma"/>
                <a:cs typeface="Tahoma"/>
              </a:rPr>
              <a:t>David Bell</a:t>
            </a:r>
            <a:endParaRPr lang="en-US" dirty="0">
              <a:latin typeface="Tahoma"/>
              <a:cs typeface="Tahoma"/>
            </a:endParaRPr>
          </a:p>
        </p:txBody>
      </p:sp>
      <p:sp>
        <p:nvSpPr>
          <p:cNvPr id="8" name="TextBox 7"/>
          <p:cNvSpPr txBox="1"/>
          <p:nvPr/>
        </p:nvSpPr>
        <p:spPr>
          <a:xfrm>
            <a:off x="5052745" y="1356096"/>
            <a:ext cx="3500290" cy="369332"/>
          </a:xfrm>
          <a:prstGeom prst="rect">
            <a:avLst/>
          </a:prstGeom>
          <a:noFill/>
        </p:spPr>
        <p:txBody>
          <a:bodyPr wrap="none" rtlCol="0">
            <a:spAutoFit/>
          </a:bodyPr>
          <a:lstStyle/>
          <a:p>
            <a:r>
              <a:rPr lang="en-US" dirty="0" smtClean="0">
                <a:latin typeface="Copperplate Gothic Light"/>
                <a:cs typeface="Copperplate Gothic Light"/>
              </a:rPr>
              <a:t>How air leaks into a house</a:t>
            </a:r>
            <a:endParaRPr lang="en-US" dirty="0">
              <a:latin typeface="Copperplate Gothic Light"/>
              <a:cs typeface="Copperplate Gothic Light"/>
            </a:endParaRPr>
          </a:p>
        </p:txBody>
      </p:sp>
    </p:spTree>
    <p:extLst>
      <p:ext uri="{BB962C8B-B14F-4D97-AF65-F5344CB8AC3E}">
        <p14:creationId xmlns:p14="http://schemas.microsoft.com/office/powerpoint/2010/main" val="2675226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pp banne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 y="0"/>
            <a:ext cx="9144000" cy="642868"/>
          </a:xfrm>
          <a:prstGeom prst="rect">
            <a:avLst/>
          </a:prstGeom>
        </p:spPr>
      </p:pic>
      <p:sp>
        <p:nvSpPr>
          <p:cNvPr id="6" name="TextBox 5"/>
          <p:cNvSpPr txBox="1"/>
          <p:nvPr/>
        </p:nvSpPr>
        <p:spPr>
          <a:xfrm>
            <a:off x="4254500" y="-52318"/>
            <a:ext cx="5032375" cy="707886"/>
          </a:xfrm>
          <a:prstGeom prst="rect">
            <a:avLst/>
          </a:prstGeom>
          <a:noFill/>
        </p:spPr>
        <p:txBody>
          <a:bodyPr wrap="square" rtlCol="0">
            <a:spAutoFit/>
          </a:bodyPr>
          <a:lstStyle/>
          <a:p>
            <a:r>
              <a:rPr lang="en-US" sz="4000" b="1" dirty="0" smtClean="0">
                <a:latin typeface="Tahoma"/>
                <a:cs typeface="Tahoma"/>
              </a:rPr>
              <a:t>Home Ventilation</a:t>
            </a:r>
            <a:endParaRPr lang="en-US" sz="4000" b="1" dirty="0">
              <a:latin typeface="Tahoma"/>
              <a:cs typeface="Tahoma"/>
            </a:endParaRPr>
          </a:p>
        </p:txBody>
      </p:sp>
      <p:sp>
        <p:nvSpPr>
          <p:cNvPr id="7" name="Rectangle 6"/>
          <p:cNvSpPr/>
          <p:nvPr/>
        </p:nvSpPr>
        <p:spPr>
          <a:xfrm>
            <a:off x="8770920" y="6387584"/>
            <a:ext cx="301660" cy="369332"/>
          </a:xfrm>
          <a:prstGeom prst="rect">
            <a:avLst/>
          </a:prstGeom>
        </p:spPr>
        <p:txBody>
          <a:bodyPr wrap="none">
            <a:spAutoFit/>
          </a:bodyPr>
          <a:lstStyle/>
          <a:p>
            <a:r>
              <a:rPr lang="en-US" dirty="0" smtClean="0"/>
              <a:t>2</a:t>
            </a:r>
          </a:p>
        </p:txBody>
      </p:sp>
      <p:pic>
        <p:nvPicPr>
          <p:cNvPr id="8" name="Picture 7" descr="leaking airflow to blower door results 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400" y="655568"/>
            <a:ext cx="7708900" cy="5274086"/>
          </a:xfrm>
          <a:prstGeom prst="rect">
            <a:avLst/>
          </a:prstGeom>
        </p:spPr>
      </p:pic>
      <p:pic>
        <p:nvPicPr>
          <p:cNvPr id="9" name="Picture 8" descr="PPP harding 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299" y="-120650"/>
            <a:ext cx="2476500" cy="928688"/>
          </a:xfrm>
          <a:prstGeom prst="rect">
            <a:avLst/>
          </a:prstGeom>
        </p:spPr>
      </p:pic>
    </p:spTree>
    <p:extLst>
      <p:ext uri="{BB962C8B-B14F-4D97-AF65-F5344CB8AC3E}">
        <p14:creationId xmlns:p14="http://schemas.microsoft.com/office/powerpoint/2010/main" val="1463162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PP_exhaust fa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12700"/>
            <a:ext cx="3390900" cy="3390900"/>
          </a:xfrm>
          <a:prstGeom prst="rect">
            <a:avLst/>
          </a:prstGeom>
        </p:spPr>
      </p:pic>
      <p:sp>
        <p:nvSpPr>
          <p:cNvPr id="4" name="TextBox 3"/>
          <p:cNvSpPr txBox="1"/>
          <p:nvPr/>
        </p:nvSpPr>
        <p:spPr>
          <a:xfrm>
            <a:off x="12700" y="599936"/>
            <a:ext cx="5918200" cy="2119811"/>
          </a:xfrm>
          <a:prstGeom prst="rect">
            <a:avLst/>
          </a:prstGeom>
          <a:noFill/>
        </p:spPr>
        <p:txBody>
          <a:bodyPr wrap="square" rtlCol="0">
            <a:spAutoFit/>
          </a:bodyPr>
          <a:lstStyle/>
          <a:p>
            <a:pPr>
              <a:lnSpc>
                <a:spcPct val="110000"/>
              </a:lnSpc>
            </a:pPr>
            <a:r>
              <a:rPr lang="en-US" sz="1500" b="1" u="sng" dirty="0" smtClean="0"/>
              <a:t>Solutions:</a:t>
            </a:r>
            <a:r>
              <a:rPr lang="en-US" sz="1500" dirty="0" smtClean="0"/>
              <a:t> </a:t>
            </a:r>
          </a:p>
          <a:p>
            <a:pPr marL="285750" indent="-285750">
              <a:lnSpc>
                <a:spcPct val="110000"/>
              </a:lnSpc>
              <a:buFont typeface="Arial"/>
              <a:buChar char="•"/>
            </a:pPr>
            <a:r>
              <a:rPr lang="en-US" sz="1500" dirty="0" smtClean="0"/>
              <a:t>Bathroom &amp; kitchen exhaust fans</a:t>
            </a:r>
          </a:p>
          <a:p>
            <a:pPr marL="742950" lvl="1" indent="-285750">
              <a:lnSpc>
                <a:spcPct val="110000"/>
              </a:lnSpc>
              <a:buFont typeface="Arial"/>
              <a:buChar char="•"/>
            </a:pPr>
            <a:r>
              <a:rPr lang="en-US" sz="1500" dirty="0" smtClean="0"/>
              <a:t>Requires kitchen fan to run ~50% continuously or 2 bathroom fans to run ~100% continuously</a:t>
            </a:r>
          </a:p>
          <a:p>
            <a:pPr marL="742950" lvl="1" indent="-285750">
              <a:lnSpc>
                <a:spcPct val="110000"/>
              </a:lnSpc>
              <a:buFont typeface="Arial"/>
              <a:buChar char="•"/>
            </a:pPr>
            <a:r>
              <a:rPr lang="en-US" sz="1500" dirty="0" smtClean="0"/>
              <a:t>These fans are generally loud and inefficient </a:t>
            </a:r>
          </a:p>
          <a:p>
            <a:pPr marL="742950" lvl="1" indent="-285750">
              <a:lnSpc>
                <a:spcPct val="110000"/>
              </a:lnSpc>
              <a:buFont typeface="Arial"/>
              <a:buChar char="•"/>
            </a:pPr>
            <a:r>
              <a:rPr lang="en-US" sz="1500" dirty="0" smtClean="0"/>
              <a:t>Doesn’t </a:t>
            </a:r>
            <a:r>
              <a:rPr lang="en-US" sz="1500" dirty="0" smtClean="0"/>
              <a:t>include air intake, thus creating a negative pressure on the house.</a:t>
            </a:r>
          </a:p>
          <a:p>
            <a:pPr marL="742950" lvl="1" indent="-285750">
              <a:lnSpc>
                <a:spcPct val="110000"/>
              </a:lnSpc>
              <a:buFont typeface="Arial"/>
              <a:buChar char="•"/>
            </a:pPr>
            <a:r>
              <a:rPr lang="en-US" sz="1500" dirty="0" smtClean="0"/>
              <a:t>Requires human control to turn on and </a:t>
            </a:r>
            <a:r>
              <a:rPr lang="en-US" sz="1500" dirty="0" smtClean="0"/>
              <a:t>off or added control unit</a:t>
            </a:r>
            <a:endParaRPr lang="en-US" sz="1500" dirty="0" smtClean="0"/>
          </a:p>
        </p:txBody>
      </p:sp>
      <p:pic>
        <p:nvPicPr>
          <p:cNvPr id="11" name="Picture 10" descr="PPP_ERV_2.jpg"/>
          <p:cNvPicPr>
            <a:picLocks noChangeAspect="1"/>
          </p:cNvPicPr>
          <p:nvPr/>
        </p:nvPicPr>
        <p:blipFill rotWithShape="1">
          <a:blip r:embed="rId3">
            <a:extLst>
              <a:ext uri="{28A0092B-C50C-407E-A947-70E740481C1C}">
                <a14:useLocalDpi xmlns:a14="http://schemas.microsoft.com/office/drawing/2010/main" val="0"/>
              </a:ext>
            </a:extLst>
          </a:blip>
          <a:srcRect l="1819" t="7910" r="-1819" b="-7910"/>
          <a:stretch/>
        </p:blipFill>
        <p:spPr>
          <a:xfrm>
            <a:off x="4443984" y="2737104"/>
            <a:ext cx="4800030" cy="2331660"/>
          </a:xfrm>
          <a:prstGeom prst="rect">
            <a:avLst/>
          </a:prstGeom>
        </p:spPr>
      </p:pic>
      <p:pic>
        <p:nvPicPr>
          <p:cNvPr id="5" name="Picture 4" descr="ppp banne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0" y="0"/>
            <a:ext cx="9144000" cy="642868"/>
          </a:xfrm>
          <a:prstGeom prst="rect">
            <a:avLst/>
          </a:prstGeom>
        </p:spPr>
      </p:pic>
      <p:sp>
        <p:nvSpPr>
          <p:cNvPr id="6" name="TextBox 5"/>
          <p:cNvSpPr txBox="1"/>
          <p:nvPr/>
        </p:nvSpPr>
        <p:spPr>
          <a:xfrm>
            <a:off x="4254500" y="-52318"/>
            <a:ext cx="5032375" cy="707886"/>
          </a:xfrm>
          <a:prstGeom prst="rect">
            <a:avLst/>
          </a:prstGeom>
          <a:noFill/>
        </p:spPr>
        <p:txBody>
          <a:bodyPr wrap="square" rtlCol="0">
            <a:spAutoFit/>
          </a:bodyPr>
          <a:lstStyle/>
          <a:p>
            <a:r>
              <a:rPr lang="en-US" sz="4000" b="1" dirty="0" smtClean="0">
                <a:latin typeface="Tahoma"/>
                <a:cs typeface="Tahoma"/>
              </a:rPr>
              <a:t>Home Ventilation</a:t>
            </a:r>
            <a:endParaRPr lang="en-US" sz="4000" b="1" dirty="0">
              <a:latin typeface="Tahoma"/>
              <a:cs typeface="Tahoma"/>
            </a:endParaRPr>
          </a:p>
        </p:txBody>
      </p:sp>
      <p:pic>
        <p:nvPicPr>
          <p:cNvPr id="7" name="Picture 6" descr="PPP harding 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299" y="-120650"/>
            <a:ext cx="2476500" cy="928688"/>
          </a:xfrm>
          <a:prstGeom prst="rect">
            <a:avLst/>
          </a:prstGeom>
        </p:spPr>
      </p:pic>
      <p:sp>
        <p:nvSpPr>
          <p:cNvPr id="8" name="Rectangle 3"/>
          <p:cNvSpPr>
            <a:spLocks noChangeArrowheads="1"/>
          </p:cNvSpPr>
          <p:nvPr/>
        </p:nvSpPr>
        <p:spPr bwMode="auto">
          <a:xfrm>
            <a:off x="127000" y="5012630"/>
            <a:ext cx="8890000" cy="1735872"/>
          </a:xfrm>
          <a:prstGeom prst="rect">
            <a:avLst/>
          </a:prstGeom>
          <a:solidFill>
            <a:schemeClr val="accent3">
              <a:lumMod val="60000"/>
              <a:lumOff val="40000"/>
            </a:schemeClr>
          </a:solidFill>
          <a:ln>
            <a:headEnd/>
            <a:tailEnd/>
          </a:ln>
        </p:spPr>
        <p:style>
          <a:lnRef idx="2">
            <a:schemeClr val="accent3">
              <a:shade val="50000"/>
            </a:schemeClr>
          </a:lnRef>
          <a:fillRef idx="1">
            <a:schemeClr val="accent3"/>
          </a:fillRef>
          <a:effectRef idx="0">
            <a:schemeClr val="accent3"/>
          </a:effectRef>
          <a:fontRef idx="minor">
            <a:schemeClr val="lt1"/>
          </a:fontRef>
        </p:style>
        <p:txBody>
          <a:bodyPr wrap="square" lIns="81194" tIns="39884" rIns="81194" bIns="39884">
            <a:spAutoFit/>
          </a:bodyPr>
          <a:lstStyle/>
          <a:p>
            <a:pPr defTabSz="820738">
              <a:lnSpc>
                <a:spcPct val="110000"/>
              </a:lnSpc>
            </a:pPr>
            <a:r>
              <a:rPr lang="en-US" sz="1400" b="1" u="sng" dirty="0">
                <a:solidFill>
                  <a:schemeClr val="tx1"/>
                </a:solidFill>
              </a:rPr>
              <a:t>Benefits</a:t>
            </a:r>
            <a:r>
              <a:rPr lang="en-US" sz="1400" dirty="0" smtClean="0">
                <a:solidFill>
                  <a:schemeClr val="tx1"/>
                </a:solidFill>
              </a:rPr>
              <a:t>: </a:t>
            </a:r>
          </a:p>
          <a:p>
            <a:pPr defTabSz="820738">
              <a:lnSpc>
                <a:spcPct val="110000"/>
              </a:lnSpc>
            </a:pPr>
            <a:r>
              <a:rPr lang="en-US" sz="1400" dirty="0" smtClean="0">
                <a:solidFill>
                  <a:schemeClr val="tx1"/>
                </a:solidFill>
              </a:rPr>
              <a:t>HEALTH:  Immediate health risks associated with indoor air pollution such as asthma and flu will be reduced.  Good air quality also reduces the risk of heart and lung diseases and cancer caused by pollution such as Radon, VOC’s, fuel, and building materials.</a:t>
            </a:r>
            <a:endParaRPr lang="en-US" sz="1400" dirty="0">
              <a:solidFill>
                <a:schemeClr val="tx1"/>
              </a:solidFill>
            </a:endParaRPr>
          </a:p>
          <a:p>
            <a:pPr defTabSz="820738">
              <a:lnSpc>
                <a:spcPct val="110000"/>
              </a:lnSpc>
            </a:pPr>
            <a:r>
              <a:rPr lang="en-US" sz="1400" dirty="0" smtClean="0">
                <a:solidFill>
                  <a:schemeClr val="tx1"/>
                </a:solidFill>
              </a:rPr>
              <a:t>SUSTAINABILITY:  ERV systems recover energy from exiting air, thus reducing the energy consumption and cost.</a:t>
            </a:r>
          </a:p>
          <a:p>
            <a:pPr defTabSz="820738">
              <a:lnSpc>
                <a:spcPct val="110000"/>
              </a:lnSpc>
            </a:pPr>
            <a:r>
              <a:rPr lang="en-US" sz="1400" dirty="0" smtClean="0">
                <a:solidFill>
                  <a:schemeClr val="tx1"/>
                </a:solidFill>
              </a:rPr>
              <a:t>COST:  Multiple solutions are provided to support a variety of budgets. Each solution has a different operating cost.</a:t>
            </a:r>
          </a:p>
          <a:p>
            <a:pPr defTabSz="820738">
              <a:lnSpc>
                <a:spcPct val="110000"/>
              </a:lnSpc>
            </a:pPr>
            <a:r>
              <a:rPr lang="en-US" sz="1400" dirty="0" smtClean="0">
                <a:solidFill>
                  <a:schemeClr val="tx1"/>
                </a:solidFill>
              </a:rPr>
              <a:t>DURABILITY:  Fresh air reduces the risk of mold and other pollution damage to the house. </a:t>
            </a:r>
            <a:endParaRPr lang="en-US" sz="1400" dirty="0">
              <a:solidFill>
                <a:schemeClr val="tx1"/>
              </a:solidFill>
            </a:endParaRPr>
          </a:p>
        </p:txBody>
      </p:sp>
      <p:sp>
        <p:nvSpPr>
          <p:cNvPr id="10" name="Rectangle 9"/>
          <p:cNvSpPr/>
          <p:nvPr/>
        </p:nvSpPr>
        <p:spPr>
          <a:xfrm>
            <a:off x="76201" y="3035300"/>
            <a:ext cx="4572000" cy="1611980"/>
          </a:xfrm>
          <a:prstGeom prst="rect">
            <a:avLst/>
          </a:prstGeom>
        </p:spPr>
        <p:txBody>
          <a:bodyPr>
            <a:spAutoFit/>
          </a:bodyPr>
          <a:lstStyle/>
          <a:p>
            <a:pPr lvl="1">
              <a:lnSpc>
                <a:spcPct val="110000"/>
              </a:lnSpc>
            </a:pPr>
            <a:endParaRPr lang="en-US" sz="1500" dirty="0"/>
          </a:p>
          <a:p>
            <a:pPr marL="285750" indent="-285750">
              <a:lnSpc>
                <a:spcPct val="110000"/>
              </a:lnSpc>
              <a:buFont typeface="Arial"/>
              <a:buChar char="•"/>
            </a:pPr>
            <a:r>
              <a:rPr lang="en-US" sz="1500" dirty="0"/>
              <a:t>ERV such as Trane </a:t>
            </a:r>
            <a:r>
              <a:rPr lang="en-US" sz="1500" dirty="0" err="1"/>
              <a:t>FreshEffects</a:t>
            </a:r>
            <a:r>
              <a:rPr lang="en-US" sz="1500" dirty="0"/>
              <a:t> or </a:t>
            </a:r>
            <a:r>
              <a:rPr lang="en-US" sz="1500" dirty="0" err="1"/>
              <a:t>Broan</a:t>
            </a:r>
            <a:r>
              <a:rPr lang="en-US" sz="1500" dirty="0"/>
              <a:t> ERV</a:t>
            </a:r>
          </a:p>
          <a:p>
            <a:pPr marL="742950" lvl="1" indent="-285750">
              <a:lnSpc>
                <a:spcPct val="110000"/>
              </a:lnSpc>
              <a:buFont typeface="Arial"/>
              <a:buChar char="•"/>
            </a:pPr>
            <a:r>
              <a:rPr lang="en-US" sz="1500" dirty="0"/>
              <a:t>Good with Arkansas Humidity</a:t>
            </a:r>
          </a:p>
          <a:p>
            <a:pPr marL="742950" lvl="1" indent="-285750">
              <a:lnSpc>
                <a:spcPct val="110000"/>
              </a:lnSpc>
              <a:buFont typeface="Arial"/>
              <a:buChar char="•"/>
            </a:pPr>
            <a:r>
              <a:rPr lang="en-US" sz="1500" dirty="0"/>
              <a:t>Integration with heat &amp; air control</a:t>
            </a:r>
          </a:p>
          <a:p>
            <a:pPr marL="742950" lvl="1" indent="-285750">
              <a:lnSpc>
                <a:spcPct val="110000"/>
              </a:lnSpc>
              <a:buFont typeface="Arial"/>
              <a:buChar char="•"/>
            </a:pPr>
            <a:r>
              <a:rPr lang="en-US" sz="1500" dirty="0"/>
              <a:t>Energy efficient</a:t>
            </a:r>
          </a:p>
          <a:p>
            <a:pPr marL="742950" lvl="1" indent="-285750">
              <a:lnSpc>
                <a:spcPct val="110000"/>
              </a:lnSpc>
              <a:buFont typeface="Arial"/>
              <a:buChar char="•"/>
            </a:pPr>
            <a:r>
              <a:rPr lang="en-US" sz="1500" dirty="0"/>
              <a:t>Cost:  ~$1100-$1400 with installation.</a:t>
            </a:r>
          </a:p>
        </p:txBody>
      </p:sp>
    </p:spTree>
    <p:extLst>
      <p:ext uri="{BB962C8B-B14F-4D97-AF65-F5344CB8AC3E}">
        <p14:creationId xmlns:p14="http://schemas.microsoft.com/office/powerpoint/2010/main" val="10602760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6923</TotalTime>
  <Words>358</Words>
  <Application>Microsoft Macintosh PowerPoint</Application>
  <PresentationFormat>On-screen Show (4:3)</PresentationFormat>
  <Paragraphs>40</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Harding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Bell</dc:creator>
  <cp:lastModifiedBy>David Bell</cp:lastModifiedBy>
  <cp:revision>41</cp:revision>
  <dcterms:created xsi:type="dcterms:W3CDTF">2011-11-22T02:54:52Z</dcterms:created>
  <dcterms:modified xsi:type="dcterms:W3CDTF">2011-12-14T13:49:34Z</dcterms:modified>
</cp:coreProperties>
</file>